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3" r:id="rId14"/>
    <p:sldId id="279" r:id="rId15"/>
    <p:sldId id="280" r:id="rId16"/>
    <p:sldId id="282" r:id="rId17"/>
    <p:sldId id="281" r:id="rId18"/>
    <p:sldId id="290" r:id="rId19"/>
    <p:sldId id="284" r:id="rId20"/>
    <p:sldId id="285" r:id="rId21"/>
    <p:sldId id="289" r:id="rId22"/>
    <p:sldId id="286" r:id="rId23"/>
    <p:sldId id="287" r:id="rId24"/>
    <p:sldId id="288" r:id="rId25"/>
    <p:sldId id="291" r:id="rId26"/>
    <p:sldId id="319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4" r:id="rId36"/>
    <p:sldId id="306" r:id="rId37"/>
    <p:sldId id="307" r:id="rId38"/>
    <p:sldId id="305" r:id="rId39"/>
    <p:sldId id="300" r:id="rId40"/>
    <p:sldId id="301" r:id="rId41"/>
    <p:sldId id="302" r:id="rId42"/>
    <p:sldId id="303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8" r:id="rId53"/>
    <p:sldId id="316" r:id="rId54"/>
    <p:sldId id="269" r:id="rId55"/>
    <p:sldId id="268" r:id="rId56"/>
    <p:sldId id="257" r:id="rId57"/>
    <p:sldId id="261" r:id="rId58"/>
    <p:sldId id="262" r:id="rId59"/>
    <p:sldId id="258" r:id="rId60"/>
    <p:sldId id="259" r:id="rId61"/>
    <p:sldId id="260" r:id="rId62"/>
    <p:sldId id="263" r:id="rId63"/>
    <p:sldId id="264" r:id="rId64"/>
    <p:sldId id="265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0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45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6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0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04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03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25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14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8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4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9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107E-B531-4F5A-B7E5-56AA331B6336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80EE1-1F38-4D5A-B66E-E5EBE6E85C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064656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에너지의 이해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7863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성서 대학교 </a:t>
            </a:r>
            <a:r>
              <a:rPr lang="en-US" altLang="ko-KR" b="1" dirty="0" smtClean="0"/>
              <a:t>2022-1</a:t>
            </a:r>
            <a:r>
              <a:rPr lang="ko-KR" altLang="en-US" b="1" dirty="0" smtClean="0"/>
              <a:t>학기</a:t>
            </a:r>
            <a:endParaRPr lang="en-US" altLang="ko-KR" b="1" dirty="0" smtClean="0"/>
          </a:p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696" y="5885370"/>
            <a:ext cx="32099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2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902" y="612742"/>
            <a:ext cx="10755984" cy="57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8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743" y="2058530"/>
            <a:ext cx="11102353" cy="10523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smtClean="0"/>
              <a:t>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에너지와 신재생 에너지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40110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01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서론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8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811" y="563087"/>
            <a:ext cx="10515600" cy="581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4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ko-KR" altLang="en-US" dirty="0" smtClean="0"/>
              <a:t>빛과 열을 내는 에너지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인류 문명 발전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어둠을 밝힘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추위로부터 인간 보호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음식물 조리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흙을 빚을 수 있음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쇠붙이를 녹여 가공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생명력과 창조력의 상징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사악한 것을 물리치는 청정한 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정화의 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4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부싯돌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838200" y="1244338"/>
            <a:ext cx="3978897" cy="49326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/>
              <a:t>부싯돌</a:t>
            </a:r>
            <a:r>
              <a:rPr lang="en-US" altLang="ko-KR" dirty="0"/>
              <a:t>(flint), </a:t>
            </a:r>
            <a:r>
              <a:rPr lang="ko-KR" altLang="en-US" dirty="0"/>
              <a:t>수석</a:t>
            </a:r>
            <a:r>
              <a:rPr lang="en-US" altLang="ko-KR" dirty="0"/>
              <a:t>(</a:t>
            </a:r>
            <a:r>
              <a:rPr lang="ko-KR" altLang="en-US" dirty="0"/>
              <a:t>燧石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: </a:t>
            </a:r>
            <a:r>
              <a:rPr lang="ko-KR" altLang="en-US" dirty="0"/>
              <a:t>단단한 </a:t>
            </a:r>
            <a:r>
              <a:rPr lang="ko-KR" altLang="en-US" dirty="0" err="1"/>
              <a:t>규질의</a:t>
            </a:r>
            <a:r>
              <a:rPr lang="ko-KR" altLang="en-US" dirty="0"/>
              <a:t> </a:t>
            </a:r>
            <a:r>
              <a:rPr lang="ko-KR" altLang="en-US" dirty="0" err="1"/>
              <a:t>미정질</a:t>
            </a:r>
            <a:r>
              <a:rPr lang="ko-KR" altLang="en-US" dirty="0"/>
              <a:t> 퇴적암으로 석영의 하나다</a:t>
            </a:r>
            <a:r>
              <a:rPr lang="en-US" altLang="ko-KR" dirty="0"/>
              <a:t>. </a:t>
            </a:r>
            <a:r>
              <a:rPr lang="ko-KR" altLang="en-US" dirty="0"/>
              <a:t>부시로 쳐서 불을 일으키는 데 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금속과 부딪히면 불꽃이 생긴다는 사실을 발견한 뒤에는 금속기 시대가 된 이후에도 </a:t>
            </a:r>
            <a:r>
              <a:rPr lang="en-US" altLang="ko-KR" dirty="0"/>
              <a:t>18</a:t>
            </a:r>
            <a:r>
              <a:rPr lang="ko-KR" altLang="en-US" dirty="0"/>
              <a:t>세기까지 </a:t>
            </a:r>
            <a:r>
              <a:rPr lang="ko-KR" altLang="en-US" dirty="0" err="1"/>
              <a:t>플린트는</a:t>
            </a:r>
            <a:r>
              <a:rPr lang="ko-KR" altLang="en-US" dirty="0"/>
              <a:t> 불을 얻는 데 필수적인 자원으로 사용되어왔다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8755" y="3399453"/>
            <a:ext cx="5608949" cy="29094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755" y="810704"/>
            <a:ext cx="5326144" cy="24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4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8384"/>
          </a:xfrm>
        </p:spPr>
        <p:txBody>
          <a:bodyPr/>
          <a:lstStyle/>
          <a:p>
            <a:r>
              <a:rPr lang="ko-KR" altLang="en-US" dirty="0" smtClean="0"/>
              <a:t>연소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6501" y="1564850"/>
            <a:ext cx="11679810" cy="4659247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 smtClean="0"/>
              <a:t>정의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물질이 공기 속의 산소와 반응하여 빛과 열을 내며 타는 </a:t>
            </a:r>
            <a:r>
              <a:rPr lang="ko-KR" altLang="en-US" dirty="0" smtClean="0"/>
              <a:t>현상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조건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산소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탈 수 있는 물질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온도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종류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완전 연소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불완전 연소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완전 연소</a:t>
            </a:r>
            <a:r>
              <a:rPr lang="en-US" altLang="ko-KR" dirty="0" smtClean="0"/>
              <a:t>:</a:t>
            </a:r>
            <a:r>
              <a:rPr lang="ko-KR" altLang="en-US" dirty="0"/>
              <a:t>석유나 숯과 같이 탈 수 있는 물질이 산소가 충분히 </a:t>
            </a:r>
            <a:r>
              <a:rPr lang="ko-KR" altLang="en-US" dirty="0" smtClean="0"/>
              <a:t>         공급되는 </a:t>
            </a:r>
            <a:r>
              <a:rPr lang="ko-KR" altLang="en-US" dirty="0"/>
              <a:t>상태에서 빛과 열을 내며 타는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완전 </a:t>
            </a:r>
            <a:r>
              <a:rPr lang="ko-KR" altLang="en-US" dirty="0"/>
              <a:t>연소를 </a:t>
            </a:r>
            <a:r>
              <a:rPr lang="ko-KR" altLang="en-US" dirty="0" smtClean="0"/>
              <a:t>하면 물질은 </a:t>
            </a:r>
            <a:r>
              <a:rPr lang="ko-KR" altLang="en-US" dirty="0"/>
              <a:t>대부분 모두 이산화탄소와 물로 변한다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불완전 연소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물질이 탈 때 산소가 모자라거나 온도가 낮아서 완전히 타지 않는 현상</a:t>
            </a:r>
          </a:p>
        </p:txBody>
      </p:sp>
    </p:spTree>
    <p:extLst>
      <p:ext uri="{BB962C8B-B14F-4D97-AF65-F5344CB8AC3E}">
        <p14:creationId xmlns:p14="http://schemas.microsoft.com/office/powerpoint/2010/main" val="412530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탄소를 </a:t>
            </a:r>
            <a:r>
              <a:rPr lang="ko-KR" altLang="en-US" dirty="0"/>
              <a:t>포함하고 있는 물질이 불완전 연소를 하면 </a:t>
            </a:r>
            <a:r>
              <a:rPr lang="ko-KR" altLang="en-US" dirty="0">
                <a:solidFill>
                  <a:srgbClr val="FF0000"/>
                </a:solidFill>
              </a:rPr>
              <a:t>연기</a:t>
            </a:r>
            <a:r>
              <a:rPr lang="ko-KR" altLang="en-US" dirty="0"/>
              <a:t>가 많이 나며 </a:t>
            </a:r>
            <a:r>
              <a:rPr lang="ko-KR" altLang="en-US" dirty="0">
                <a:solidFill>
                  <a:srgbClr val="FF0000"/>
                </a:solidFill>
              </a:rPr>
              <a:t>일산화탄소</a:t>
            </a:r>
            <a:r>
              <a:rPr lang="ko-KR" altLang="en-US" dirty="0"/>
              <a:t>가 </a:t>
            </a:r>
            <a:r>
              <a:rPr lang="ko-KR" altLang="en-US" dirty="0" smtClean="0"/>
              <a:t>발생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발화점</a:t>
            </a:r>
            <a:r>
              <a:rPr lang="en-US" altLang="ko-KR" dirty="0" smtClean="0"/>
              <a:t>: </a:t>
            </a:r>
            <a:r>
              <a:rPr lang="ko-KR" altLang="en-US" dirty="0"/>
              <a:t>어떤 물질이 연소할 수 있는 최저의 </a:t>
            </a:r>
            <a:r>
              <a:rPr lang="ko-KR" altLang="en-US" dirty="0" smtClean="0"/>
              <a:t>온도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발화점이 낮은 물질은 쉽게 연소하고</a:t>
            </a:r>
            <a:r>
              <a:rPr lang="en-US" altLang="ko-KR" dirty="0"/>
              <a:t>, </a:t>
            </a:r>
            <a:r>
              <a:rPr lang="ko-KR" altLang="en-US" dirty="0"/>
              <a:t>발화점이 높은 물질은 쉽게 연소하지 </a:t>
            </a:r>
            <a:r>
              <a:rPr lang="ko-KR" altLang="en-US" dirty="0" smtClean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28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타는 물질에 공기가 없을 때</a:t>
            </a:r>
            <a:r>
              <a:rPr lang="en-US" altLang="ko-KR" sz="2400" dirty="0"/>
              <a:t>(</a:t>
            </a:r>
            <a:r>
              <a:rPr lang="ko-KR" altLang="en-US" sz="2400" dirty="0"/>
              <a:t>왼쪽</a:t>
            </a:r>
            <a:r>
              <a:rPr lang="en-US" altLang="ko-KR" sz="2400" dirty="0"/>
              <a:t>)</a:t>
            </a:r>
            <a:r>
              <a:rPr lang="ko-KR" altLang="en-US" sz="2400" dirty="0"/>
              <a:t>와 있을 때</a:t>
            </a:r>
            <a:r>
              <a:rPr lang="en-US" altLang="ko-KR" sz="2400" dirty="0"/>
              <a:t>(</a:t>
            </a:r>
            <a:r>
              <a:rPr lang="ko-KR" altLang="en-US" sz="2400" dirty="0"/>
              <a:t>오른쪽</a:t>
            </a:r>
            <a:r>
              <a:rPr lang="en-US" altLang="ko-KR" sz="2400" dirty="0"/>
              <a:t>)</a:t>
            </a:r>
            <a:r>
              <a:rPr lang="ko-KR" altLang="en-US" sz="2400" dirty="0"/>
              <a:t>의 모습</a:t>
            </a:r>
            <a:r>
              <a:rPr lang="en-US" altLang="ko-KR" sz="2400" dirty="0"/>
              <a:t>.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물질이 </a:t>
            </a:r>
            <a:r>
              <a:rPr lang="ko-KR" altLang="en-US" sz="2400" dirty="0"/>
              <a:t>타려면 산소가 있어야 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459" y="1885360"/>
            <a:ext cx="8143973" cy="42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9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9015"/>
            <a:ext cx="10515600" cy="55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914400"/>
            <a:ext cx="5181600" cy="4748307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6172200" y="443060"/>
            <a:ext cx="5181600" cy="5733903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촛불의 연소 과정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고체 </a:t>
            </a:r>
            <a:r>
              <a:rPr lang="ko-KR" altLang="en-US" dirty="0"/>
              <a:t>상태의 초 </a:t>
            </a:r>
            <a:r>
              <a:rPr lang="en-US" altLang="ko-KR" dirty="0"/>
              <a:t>-&gt; </a:t>
            </a:r>
            <a:r>
              <a:rPr lang="ko-KR" altLang="en-US" dirty="0"/>
              <a:t>액체 상태의 </a:t>
            </a:r>
            <a:r>
              <a:rPr lang="ko-KR" altLang="en-US" dirty="0" err="1"/>
              <a:t>촛물</a:t>
            </a:r>
            <a:r>
              <a:rPr lang="en-US" altLang="ko-KR" dirty="0"/>
              <a:t>-&gt;(</a:t>
            </a:r>
            <a:r>
              <a:rPr lang="ko-KR" altLang="en-US" dirty="0"/>
              <a:t>심지로 빨려 올라간다</a:t>
            </a:r>
            <a:r>
              <a:rPr lang="en-US" altLang="ko-KR" dirty="0"/>
              <a:t>) -&gt; </a:t>
            </a:r>
            <a:r>
              <a:rPr lang="ko-KR" altLang="en-US" dirty="0"/>
              <a:t>기체 상태의 초 </a:t>
            </a:r>
            <a:r>
              <a:rPr lang="en-US" altLang="ko-KR" dirty="0"/>
              <a:t>-&gt;(</a:t>
            </a:r>
            <a:r>
              <a:rPr lang="ko-KR" altLang="en-US" dirty="0"/>
              <a:t>불이 붙는다</a:t>
            </a:r>
            <a:r>
              <a:rPr lang="en-US" altLang="ko-KR" dirty="0"/>
              <a:t>)- &gt; </a:t>
            </a:r>
            <a:r>
              <a:rPr lang="ko-KR" altLang="en-US" dirty="0"/>
              <a:t>촛불</a:t>
            </a:r>
          </a:p>
        </p:txBody>
      </p:sp>
    </p:spTree>
    <p:extLst>
      <p:ext uri="{BB962C8B-B14F-4D97-AF65-F5344CB8AC3E}">
        <p14:creationId xmlns:p14="http://schemas.microsoft.com/office/powerpoint/2010/main" val="3661449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불꽃의 온도 차이 실험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0389" y="1985881"/>
            <a:ext cx="4647413" cy="4266497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6472" y="138228"/>
            <a:ext cx="2969442" cy="21242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472" y="4703975"/>
            <a:ext cx="2955302" cy="19702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472" y="2373542"/>
            <a:ext cx="2969442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불완전 연소로 생기는 연기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628" y="2312766"/>
            <a:ext cx="7371761" cy="36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프로판 가스의 완전 연소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959" y="2524919"/>
            <a:ext cx="5942716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프로판 가스의 불완전 연소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1349" y="2515295"/>
            <a:ext cx="5190094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6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화석 연료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정의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지질 </a:t>
            </a:r>
            <a:r>
              <a:rPr lang="ko-KR" altLang="en-US" dirty="0"/>
              <a:t>시대의 생물이 땅속에 묻혀 오랜 시간 동안 </a:t>
            </a:r>
            <a:r>
              <a:rPr lang="ko-KR" altLang="en-US" dirty="0" smtClean="0"/>
              <a:t>변성됨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종류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연료로 </a:t>
            </a:r>
            <a:r>
              <a:rPr lang="ko-KR" altLang="en-US" dirty="0"/>
              <a:t>사용되는 석탄</a:t>
            </a:r>
            <a:r>
              <a:rPr lang="en-US" altLang="ko-KR" dirty="0"/>
              <a:t>, </a:t>
            </a:r>
            <a:r>
              <a:rPr lang="ko-KR" altLang="en-US" dirty="0"/>
              <a:t>석유</a:t>
            </a:r>
            <a:r>
              <a:rPr lang="en-US" altLang="ko-KR" dirty="0"/>
              <a:t>, </a:t>
            </a:r>
            <a:r>
              <a:rPr lang="ko-KR" altLang="en-US" dirty="0"/>
              <a:t>천연가스와 같은 천연자원</a:t>
            </a:r>
          </a:p>
        </p:txBody>
      </p:sp>
    </p:spTree>
    <p:extLst>
      <p:ext uri="{BB962C8B-B14F-4D97-AF65-F5344CB8AC3E}">
        <p14:creationId xmlns:p14="http://schemas.microsoft.com/office/powerpoint/2010/main" val="350951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55" y="1800520"/>
            <a:ext cx="8946036" cy="443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석탄 </a:t>
            </a:r>
            <a:r>
              <a:rPr lang="en-US" altLang="ko-KR" dirty="0" smtClean="0"/>
              <a:t>Coal, </a:t>
            </a:r>
            <a:r>
              <a:rPr lang="ko-KR" altLang="en-US" dirty="0" smtClean="0"/>
              <a:t>石炭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지질 </a:t>
            </a:r>
            <a:r>
              <a:rPr lang="ko-KR" altLang="en-US" dirty="0"/>
              <a:t>시대에 살았던 식물의 잔해가 </a:t>
            </a:r>
            <a:r>
              <a:rPr lang="ko-KR" altLang="en-US" dirty="0" err="1"/>
              <a:t>습지대에</a:t>
            </a:r>
            <a:r>
              <a:rPr lang="ko-KR" altLang="en-US" dirty="0"/>
              <a:t> 쌓여 미생물에 의해 분해되면 토탄 덩어리가 생성된다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이렇게 </a:t>
            </a:r>
            <a:r>
              <a:rPr lang="ko-KR" altLang="en-US" dirty="0"/>
              <a:t>쌓인 토탄 층 위에 퇴적물이 수십</a:t>
            </a:r>
            <a:r>
              <a:rPr lang="en-US" altLang="ko-KR" dirty="0"/>
              <a:t>~</a:t>
            </a:r>
            <a:r>
              <a:rPr lang="ko-KR" altLang="en-US" dirty="0"/>
              <a:t>수백 </a:t>
            </a:r>
            <a:r>
              <a:rPr lang="en-US" altLang="ko-KR" dirty="0"/>
              <a:t>m </a:t>
            </a:r>
            <a:r>
              <a:rPr lang="ko-KR" altLang="en-US" dirty="0"/>
              <a:t>쌓인 채로 수백</a:t>
            </a:r>
            <a:r>
              <a:rPr lang="en-US" altLang="ko-KR" dirty="0"/>
              <a:t>~</a:t>
            </a:r>
            <a:r>
              <a:rPr lang="ko-KR" altLang="en-US" dirty="0"/>
              <a:t>수천 만 년이 지나면서 다져지고 땅속의 온도가 상승해 토탄에 들어 있는 물</a:t>
            </a:r>
            <a:r>
              <a:rPr lang="en-US" altLang="ko-KR" dirty="0"/>
              <a:t>, </a:t>
            </a:r>
            <a:r>
              <a:rPr lang="ko-KR" altLang="en-US" dirty="0"/>
              <a:t>산소</a:t>
            </a:r>
            <a:r>
              <a:rPr lang="en-US" altLang="ko-KR" dirty="0"/>
              <a:t>, </a:t>
            </a:r>
            <a:r>
              <a:rPr lang="ko-KR" altLang="en-US" dirty="0"/>
              <a:t>질소 등이 빠져나가면서 밀도가 커지고 탄소가 풍부해진다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ko-KR" altLang="en-US" dirty="0" err="1"/>
              <a:t>석탄화</a:t>
            </a:r>
            <a:r>
              <a:rPr lang="ko-KR" altLang="en-US" dirty="0"/>
              <a:t> 작용을 받아 오랜 시간에 걸쳐 석탄이 만들어진다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24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272" y="581942"/>
            <a:ext cx="7475456" cy="57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581" y="527902"/>
            <a:ext cx="8380429" cy="56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1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446" y="692383"/>
            <a:ext cx="10515600" cy="54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48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911" y="556182"/>
            <a:ext cx="9473938" cy="53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57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398" y="584462"/>
            <a:ext cx="7315200" cy="576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석유와 천연가스는 대체로 함께 산출된다</a:t>
            </a:r>
            <a:r>
              <a:rPr lang="en-US" altLang="ko-KR" dirty="0"/>
              <a:t>. </a:t>
            </a:r>
            <a:r>
              <a:rPr lang="ko-KR" altLang="en-US" dirty="0"/>
              <a:t>해양의 미생물이나 조류가 죽어 퇴적물과 함께 쌓이고</a:t>
            </a:r>
            <a:r>
              <a:rPr lang="en-US" altLang="ko-KR" dirty="0"/>
              <a:t>, </a:t>
            </a:r>
            <a:r>
              <a:rPr lang="ko-KR" altLang="en-US" dirty="0"/>
              <a:t>그 위에 다시 퇴적물이 쌓이면 열과 압력이 증가하고 유기물이 분해되면서 액체와 기체 상태의 탄화수소 화합물이 만들어진다</a:t>
            </a:r>
            <a:r>
              <a:rPr lang="en-US" altLang="ko-KR" dirty="0"/>
              <a:t>. </a:t>
            </a:r>
            <a:r>
              <a:rPr lang="ko-KR" altLang="en-US" dirty="0"/>
              <a:t>유기물을 함유하고 있던 퇴적물은 퇴적암으로 바뀌어 석유와 천연가스의 </a:t>
            </a:r>
            <a:r>
              <a:rPr lang="ko-KR" altLang="en-US" dirty="0" err="1"/>
              <a:t>근원암이</a:t>
            </a:r>
            <a:r>
              <a:rPr lang="ko-KR" altLang="en-US" dirty="0"/>
              <a:t> 된다</a:t>
            </a:r>
            <a:r>
              <a:rPr lang="en-US" altLang="ko-KR" dirty="0"/>
              <a:t>. </a:t>
            </a:r>
            <a:r>
              <a:rPr lang="ko-KR" altLang="en-US" dirty="0" err="1"/>
              <a:t>근원암</a:t>
            </a:r>
            <a:r>
              <a:rPr lang="ko-KR" altLang="en-US" dirty="0"/>
              <a:t> 내에 있던 석유와 천연가스는 </a:t>
            </a:r>
            <a:r>
              <a:rPr lang="ko-KR" altLang="en-US" dirty="0" err="1"/>
              <a:t>근원암에서</a:t>
            </a:r>
            <a:r>
              <a:rPr lang="ko-KR" altLang="en-US" dirty="0"/>
              <a:t> 빠져나와서 이동하다가 비교적 빈 공간이 큰 사암이나 석회암 층을 만나면 빈 공간에 저장된다</a:t>
            </a:r>
            <a:r>
              <a:rPr lang="en-US" altLang="ko-KR" dirty="0"/>
              <a:t>. </a:t>
            </a:r>
            <a:r>
              <a:rPr lang="ko-KR" altLang="en-US" dirty="0"/>
              <a:t>우리가 이용하는 석유와 천연가스는 이러한 형태로 </a:t>
            </a:r>
            <a:r>
              <a:rPr lang="ko-KR" altLang="en-US" dirty="0" err="1"/>
              <a:t>저장되어있다</a:t>
            </a:r>
            <a:r>
              <a:rPr lang="en-US" altLang="ko-KR" dirty="0"/>
              <a:t>. </a:t>
            </a:r>
            <a:r>
              <a:rPr lang="ko-KR" altLang="en-US" dirty="0"/>
              <a:t>화석 연료가 특정 지역에 편중되어 있는 이유는 화석 연료가 이렇게 특별한 조건에서 만들어지기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939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91368"/>
            <a:ext cx="9992412" cy="55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60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인류의 에너지 자원 소비량 변화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에너지 관리 공단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4470"/>
            <a:ext cx="9473938" cy="40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7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석탄의 종류</a:t>
            </a:r>
            <a:r>
              <a:rPr lang="en-US" altLang="ko-KR" dirty="0" smtClean="0"/>
              <a:t>-</a:t>
            </a:r>
            <a:r>
              <a:rPr lang="ko-KR" altLang="en-US" dirty="0" smtClean="0"/>
              <a:t>탄소의 비율에 따라 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ko-KR" altLang="en-US" dirty="0" smtClean="0"/>
              <a:t>무연탄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탄소가 </a:t>
            </a:r>
            <a:r>
              <a:rPr lang="en-US" altLang="ko-KR" dirty="0" smtClean="0"/>
              <a:t>95%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pPr marL="514350" indent="-514350">
              <a:buAutoNum type="arabicParenBoth"/>
            </a:pPr>
            <a:r>
              <a:rPr lang="ko-KR" altLang="en-US" dirty="0" smtClean="0"/>
              <a:t>역청탄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탄소가 </a:t>
            </a:r>
            <a:r>
              <a:rPr lang="en-US" altLang="ko-KR" dirty="0" smtClean="0"/>
              <a:t>80-90%</a:t>
            </a:r>
          </a:p>
          <a:p>
            <a:pPr marL="514350" indent="-514350">
              <a:buAutoNum type="arabicParenBoth"/>
            </a:pPr>
            <a:r>
              <a:rPr lang="ko-KR" altLang="en-US" dirty="0" smtClean="0"/>
              <a:t>갈탄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탄소가 </a:t>
            </a:r>
            <a:r>
              <a:rPr lang="en-US" altLang="ko-KR" dirty="0" smtClean="0"/>
              <a:t>70%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탄화 정도에 따라 휘발 성분</a:t>
            </a:r>
            <a:r>
              <a:rPr lang="en-US" altLang="ko-KR" dirty="0"/>
              <a:t>, </a:t>
            </a:r>
            <a:r>
              <a:rPr lang="ko-KR" altLang="en-US" dirty="0"/>
              <a:t>고정 탄소</a:t>
            </a:r>
            <a:r>
              <a:rPr lang="en-US" altLang="ko-KR" dirty="0"/>
              <a:t>, </a:t>
            </a:r>
            <a:r>
              <a:rPr lang="ko-KR" altLang="en-US" dirty="0"/>
              <a:t>발열량 등이 </a:t>
            </a:r>
            <a:r>
              <a:rPr lang="ko-KR" altLang="en-US" dirty="0" smtClean="0"/>
              <a:t>다름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923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608" y="612741"/>
            <a:ext cx="10652289" cy="56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74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석탄의 생성 시기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지질시대에 </a:t>
            </a:r>
            <a:r>
              <a:rPr lang="ko-KR" altLang="en-US" dirty="0"/>
              <a:t>육상에 식물이 나타나 번성하기 시작한 것은 고생대</a:t>
            </a:r>
            <a:r>
              <a:rPr lang="en-US" altLang="ko-KR" dirty="0"/>
              <a:t>(</a:t>
            </a:r>
            <a:r>
              <a:rPr lang="ko-KR" altLang="en-US" dirty="0"/>
              <a:t>古生代</a:t>
            </a:r>
            <a:r>
              <a:rPr lang="en-US" altLang="ko-KR" dirty="0"/>
              <a:t>) </a:t>
            </a:r>
            <a:r>
              <a:rPr lang="ko-KR" altLang="en-US" dirty="0"/>
              <a:t>중엽의 데본기</a:t>
            </a:r>
            <a:r>
              <a:rPr lang="en-US" altLang="ko-KR" dirty="0"/>
              <a:t>(</a:t>
            </a:r>
            <a:r>
              <a:rPr lang="en-US" altLang="ko-KR" dirty="0" err="1"/>
              <a:t>devonian</a:t>
            </a:r>
            <a:r>
              <a:rPr lang="en-US" altLang="ko-KR" dirty="0"/>
              <a:t>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이 시기의 </a:t>
            </a:r>
            <a:r>
              <a:rPr lang="ko-KR" altLang="en-US" dirty="0" err="1"/>
              <a:t>육상식물이</a:t>
            </a:r>
            <a:r>
              <a:rPr lang="ko-KR" altLang="en-US" dirty="0"/>
              <a:t> 지각변동으로 땅속에 묻히게 되어 다음 시기의 석탄기</a:t>
            </a:r>
            <a:r>
              <a:rPr lang="en-US" altLang="ko-KR" dirty="0"/>
              <a:t>(</a:t>
            </a:r>
            <a:r>
              <a:rPr lang="ko-KR" altLang="en-US" dirty="0"/>
              <a:t>石炭紀</a:t>
            </a:r>
            <a:r>
              <a:rPr lang="en-US" altLang="ko-KR" dirty="0"/>
              <a:t>)</a:t>
            </a:r>
            <a:r>
              <a:rPr lang="ko-KR" altLang="en-US" dirty="0"/>
              <a:t>에 생성된 석탄은 세계 각지에서 발견된다</a:t>
            </a:r>
            <a:r>
              <a:rPr lang="en-US" altLang="ko-KR" dirty="0"/>
              <a:t>. </a:t>
            </a:r>
            <a:r>
              <a:rPr lang="ko-KR" altLang="en-US" dirty="0"/>
              <a:t>우리나라의 주요한 석탄층은 석탄기 다음 시대인 페름기</a:t>
            </a:r>
            <a:r>
              <a:rPr lang="en-US" altLang="ko-KR" dirty="0"/>
              <a:t>(</a:t>
            </a:r>
            <a:r>
              <a:rPr lang="en-US" altLang="ko-KR" dirty="0" err="1"/>
              <a:t>permian</a:t>
            </a:r>
            <a:r>
              <a:rPr lang="en-US" altLang="ko-KR" dirty="0"/>
              <a:t>)</a:t>
            </a:r>
            <a:r>
              <a:rPr lang="ko-KR" altLang="en-US" dirty="0"/>
              <a:t>에 생성된 것들로 알려져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06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석탄이 만들어지기 위한 충족 환경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① </a:t>
            </a:r>
            <a:r>
              <a:rPr lang="ko-KR" altLang="en-US" dirty="0"/>
              <a:t>퇴적층이 조성되어야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② </a:t>
            </a:r>
            <a:r>
              <a:rPr lang="ko-KR" altLang="en-US" dirty="0"/>
              <a:t>지질시대에서 </a:t>
            </a:r>
            <a:r>
              <a:rPr lang="ko-KR" altLang="en-US" dirty="0" err="1"/>
              <a:t>육상식물이</a:t>
            </a:r>
            <a:r>
              <a:rPr lang="ko-KR" altLang="en-US" dirty="0"/>
              <a:t> 번성해야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③ </a:t>
            </a:r>
            <a:r>
              <a:rPr lang="ko-KR" altLang="en-US" dirty="0"/>
              <a:t>땅속에 식물이 대량 묻혀야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④ </a:t>
            </a:r>
            <a:r>
              <a:rPr lang="ko-KR" altLang="en-US" dirty="0"/>
              <a:t>열과 압력이 땅 속에서 식물이 </a:t>
            </a:r>
            <a:r>
              <a:rPr lang="ko-KR" altLang="en-US" dirty="0" err="1"/>
              <a:t>변성되어야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327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무연탄에 코크스 </a:t>
            </a:r>
            <a:r>
              <a:rPr lang="en-US" altLang="ko-KR" dirty="0"/>
              <a:t>· </a:t>
            </a:r>
            <a:r>
              <a:rPr lang="ko-KR" altLang="en-US" dirty="0"/>
              <a:t>목탄 가루 등을 섞거나</a:t>
            </a:r>
            <a:r>
              <a:rPr lang="en-US" altLang="ko-KR" dirty="0"/>
              <a:t>, </a:t>
            </a:r>
            <a:r>
              <a:rPr lang="ko-KR" altLang="en-US" dirty="0"/>
              <a:t>석회 등의 </a:t>
            </a:r>
            <a:r>
              <a:rPr lang="ko-KR" altLang="en-US" dirty="0" err="1"/>
              <a:t>점결제를</a:t>
            </a:r>
            <a:r>
              <a:rPr lang="ko-KR" altLang="en-US" dirty="0"/>
              <a:t> 넣어 기계로 일정한 모양을 만든 뒤 건조시킨 것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461155"/>
            <a:ext cx="5181600" cy="50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4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 현재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54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1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연탄 제조 과정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① 저탄장</a:t>
            </a:r>
            <a:r>
              <a:rPr lang="en-US" altLang="ko-KR" dirty="0"/>
              <a:t>. </a:t>
            </a:r>
            <a:r>
              <a:rPr lang="ko-KR" altLang="en-US" dirty="0"/>
              <a:t>연탄의 원료인 무연탄을 쌓아 놓았다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4806"/>
            <a:ext cx="4967926" cy="3294857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/>
              <a:t>② 연탄을 만드는 데 적합한 무연탄을 고른다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1373" y="2894806"/>
            <a:ext cx="4873658" cy="3364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150988" y="6279797"/>
            <a:ext cx="663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https</a:t>
            </a:r>
            <a:r>
              <a:rPr lang="en-US" altLang="ko-KR" dirty="0"/>
              <a:t>://100.daum.net/encyclopedia/view/24XXXXX44594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761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209910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839788" y="1294076"/>
            <a:ext cx="5157787" cy="823912"/>
          </a:xfrm>
        </p:spPr>
        <p:txBody>
          <a:bodyPr/>
          <a:lstStyle/>
          <a:p>
            <a:r>
              <a:rPr lang="ko-KR" altLang="en-US" dirty="0"/>
              <a:t>③ 모든 재료를 섞어 연탄 모양을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8667" y="2545237"/>
            <a:ext cx="4675695" cy="3957139"/>
          </a:xfrm>
          <a:prstGeom prst="rect">
            <a:avLst/>
          </a:prstGeom>
        </p:spPr>
      </p:pic>
      <p:sp>
        <p:nvSpPr>
          <p:cNvPr id="8" name="텍스트 개체 틀 7"/>
          <p:cNvSpPr>
            <a:spLocks noGrp="1"/>
          </p:cNvSpPr>
          <p:nvPr>
            <p:ph type="body" sz="quarter" idx="3"/>
          </p:nvPr>
        </p:nvSpPr>
        <p:spPr>
          <a:xfrm>
            <a:off x="6172200" y="1294076"/>
            <a:ext cx="5183188" cy="823912"/>
          </a:xfrm>
        </p:spPr>
        <p:txBody>
          <a:bodyPr/>
          <a:lstStyle/>
          <a:p>
            <a:r>
              <a:rPr lang="ko-KR" altLang="en-US" dirty="0"/>
              <a:t>④ 건조시킨 연탄은 각 가정으로 배달된다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3843" y="2545237"/>
            <a:ext cx="5099901" cy="3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4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dirty="0" smtClean="0"/>
              <a:t>연탄은 </a:t>
            </a:r>
            <a:r>
              <a:rPr lang="ko-KR" altLang="en-US" dirty="0"/>
              <a:t>적당한 모양과 크기를 갖추고 있어 운반과 취급이 편리하다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화력이 </a:t>
            </a:r>
            <a:r>
              <a:rPr lang="ko-KR" altLang="en-US" dirty="0"/>
              <a:t>좋고 오래 타는 경제적인 </a:t>
            </a:r>
            <a:r>
              <a:rPr lang="ko-KR" altLang="en-US" dirty="0" smtClean="0"/>
              <a:t>이점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ko-KR" altLang="en-US" dirty="0" smtClean="0"/>
              <a:t>단점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(1)</a:t>
            </a:r>
            <a:r>
              <a:rPr lang="ko-KR" altLang="en-US" dirty="0" smtClean="0"/>
              <a:t>탈 </a:t>
            </a:r>
            <a:r>
              <a:rPr lang="ko-KR" altLang="en-US" dirty="0"/>
              <a:t>때에 일산화탄소 등의 가스와 나쁜 냄새가 나며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(2)</a:t>
            </a:r>
            <a:r>
              <a:rPr lang="ko-KR" altLang="en-US" dirty="0" smtClean="0"/>
              <a:t>타고 </a:t>
            </a:r>
            <a:r>
              <a:rPr lang="ko-KR" altLang="en-US" dirty="0"/>
              <a:t>나면 많은 재를 </a:t>
            </a:r>
            <a:r>
              <a:rPr lang="ko-KR" altLang="en-US" dirty="0" smtClean="0"/>
              <a:t>남김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(3) </a:t>
            </a:r>
            <a:r>
              <a:rPr lang="ko-KR" altLang="en-US" dirty="0" smtClean="0"/>
              <a:t>일산화탄소는 </a:t>
            </a:r>
            <a:r>
              <a:rPr lang="ko-KR" altLang="en-US" dirty="0"/>
              <a:t>인체에 대단히 해로워 </a:t>
            </a:r>
            <a:r>
              <a:rPr lang="en-US" altLang="ko-KR" dirty="0"/>
              <a:t>0.05% </a:t>
            </a:r>
            <a:r>
              <a:rPr lang="ko-KR" altLang="en-US" dirty="0"/>
              <a:t>이상 섞인 </a:t>
            </a:r>
            <a:r>
              <a:rPr lang="ko-KR" altLang="en-US" dirty="0" smtClean="0"/>
              <a:t>공기  를 </a:t>
            </a:r>
            <a:r>
              <a:rPr lang="ko-KR" altLang="en-US" dirty="0"/>
              <a:t>마시면 중독 상태가 되어 생명에 위협을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60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천연 가스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841" y="1690688"/>
            <a:ext cx="1184399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(1)</a:t>
            </a:r>
            <a:r>
              <a:rPr lang="ko-KR" altLang="en-US" dirty="0" smtClean="0"/>
              <a:t>보통 </a:t>
            </a:r>
            <a:r>
              <a:rPr lang="ko-KR" altLang="en-US" dirty="0"/>
              <a:t>원유와 함께 산출되는 화석 연료의 한 종류이다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(2)</a:t>
            </a:r>
            <a:r>
              <a:rPr lang="ko-KR" altLang="en-US" dirty="0" smtClean="0"/>
              <a:t>천연 가스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ko-KR" altLang="en-US" dirty="0"/>
              <a:t>메탄과 </a:t>
            </a:r>
            <a:r>
              <a:rPr lang="ko-KR" altLang="en-US" dirty="0" err="1"/>
              <a:t>에탄</a:t>
            </a:r>
            <a:r>
              <a:rPr lang="ko-KR" altLang="en-US" dirty="0"/>
              <a:t> 이외에 프로판</a:t>
            </a:r>
            <a:r>
              <a:rPr lang="en-US" altLang="ko-KR" dirty="0"/>
              <a:t>·</a:t>
            </a:r>
            <a:r>
              <a:rPr lang="ko-KR" altLang="en-US" dirty="0"/>
              <a:t>부탄</a:t>
            </a:r>
            <a:r>
              <a:rPr lang="en-US" altLang="ko-KR" dirty="0"/>
              <a:t>·</a:t>
            </a:r>
            <a:r>
              <a:rPr lang="ko-KR" altLang="en-US" dirty="0" err="1"/>
              <a:t>펜탄과</a:t>
            </a:r>
            <a:r>
              <a:rPr lang="ko-KR" altLang="en-US" dirty="0"/>
              <a:t> 같은 탄화수소도 </a:t>
            </a:r>
            <a:r>
              <a:rPr lang="ko-KR" altLang="en-US" dirty="0" smtClean="0"/>
              <a:t>                                    포함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(3)</a:t>
            </a:r>
            <a:r>
              <a:rPr lang="ko-KR" altLang="en-US" dirty="0" smtClean="0"/>
              <a:t>대부분의 </a:t>
            </a:r>
            <a:r>
              <a:rPr lang="ko-KR" altLang="en-US" dirty="0"/>
              <a:t>천연 가스 구성 성분은 매우 오랫동안 지질학적 과정을 거치면서 변형된 퇴적물 내의 유기물질로부터 생긴다</a:t>
            </a:r>
            <a:r>
              <a:rPr lang="en-US" altLang="ko-KR" dirty="0"/>
              <a:t>. </a:t>
            </a:r>
            <a:r>
              <a:rPr lang="ko-KR" altLang="en-US" dirty="0"/>
              <a:t>대부분은 </a:t>
            </a:r>
            <a:r>
              <a:rPr lang="ko-KR" altLang="en-US" dirty="0" err="1"/>
              <a:t>정제과정이</a:t>
            </a:r>
            <a:r>
              <a:rPr lang="ko-KR" altLang="en-US" dirty="0"/>
              <a:t> 필요하며</a:t>
            </a:r>
            <a:r>
              <a:rPr lang="en-US" altLang="ko-KR" dirty="0"/>
              <a:t>, </a:t>
            </a:r>
            <a:r>
              <a:rPr lang="ko-KR" altLang="en-US" dirty="0"/>
              <a:t>휘발성이 낮은 탄화수소를 응축하여 값싼 프로판이나 부탄 같은 액화 석유 가스</a:t>
            </a:r>
            <a:r>
              <a:rPr lang="en-US" altLang="ko-KR" dirty="0"/>
              <a:t>(LPG)</a:t>
            </a:r>
            <a:r>
              <a:rPr lang="ko-KR" altLang="en-US" dirty="0"/>
              <a:t>를 대량 생산한다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(4)</a:t>
            </a:r>
            <a:r>
              <a:rPr lang="ko-KR" altLang="en-US" dirty="0" smtClean="0"/>
              <a:t>천연 </a:t>
            </a:r>
            <a:r>
              <a:rPr lang="ko-KR" altLang="en-US" dirty="0"/>
              <a:t>가스는 파이프를 통해 가스 상태로 </a:t>
            </a:r>
            <a:r>
              <a:rPr lang="ko-KR" altLang="en-US" dirty="0" smtClean="0"/>
              <a:t>수송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(5)</a:t>
            </a:r>
            <a:r>
              <a:rPr lang="ko-KR" altLang="en-US" dirty="0" smtClean="0"/>
              <a:t> </a:t>
            </a:r>
            <a:r>
              <a:rPr lang="ko-KR" altLang="en-US" dirty="0"/>
              <a:t>－</a:t>
            </a:r>
            <a:r>
              <a:rPr lang="en-US" altLang="ko-KR" dirty="0"/>
              <a:t>160℃</a:t>
            </a:r>
            <a:r>
              <a:rPr lang="ko-KR" altLang="en-US" dirty="0"/>
              <a:t>로 냉각하여 액화시켜 배로 </a:t>
            </a:r>
            <a:r>
              <a:rPr lang="ko-KR" altLang="en-US" dirty="0" smtClean="0"/>
              <a:t>수송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(6)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 smtClean="0"/>
              <a:t>천연 </a:t>
            </a:r>
            <a:r>
              <a:rPr lang="ko-KR" altLang="en-US" dirty="0"/>
              <a:t>가스는 고대부터 사용해왔지만 원유가 </a:t>
            </a:r>
            <a:r>
              <a:rPr lang="ko-KR" altLang="en-US" dirty="0" err="1"/>
              <a:t>부족해짐에</a:t>
            </a:r>
            <a:r>
              <a:rPr lang="ko-KR" altLang="en-US" dirty="0"/>
              <a:t> 따라 주요공업국가가 </a:t>
            </a:r>
            <a:r>
              <a:rPr lang="ko-KR" altLang="en-US" dirty="0" err="1"/>
              <a:t>석유로부터</a:t>
            </a:r>
            <a:r>
              <a:rPr lang="ko-KR" altLang="en-US" dirty="0"/>
              <a:t> 가스를 생산하는 방법을 찾던 때인 </a:t>
            </a:r>
            <a:r>
              <a:rPr lang="en-US" altLang="ko-KR" dirty="0"/>
              <a:t>1960</a:t>
            </a:r>
            <a:r>
              <a:rPr lang="ko-KR" altLang="en-US" dirty="0" err="1"/>
              <a:t>년대말과</a:t>
            </a:r>
            <a:r>
              <a:rPr lang="ko-KR" altLang="en-US" dirty="0"/>
              <a:t> </a:t>
            </a:r>
            <a:r>
              <a:rPr lang="en-US" altLang="ko-KR" dirty="0"/>
              <a:t>1970</a:t>
            </a:r>
            <a:r>
              <a:rPr lang="ko-KR" altLang="en-US" dirty="0" err="1"/>
              <a:t>년대초에야</a:t>
            </a:r>
            <a:r>
              <a:rPr lang="ko-KR" altLang="en-US" dirty="0"/>
              <a:t> 비로소 중요한 에너지원으로 주목받기 시작했다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063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06039" cy="4725349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천연 가스 시추 작업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3200" dirty="0"/>
              <a:t>천연 가스는 </a:t>
            </a:r>
            <a:r>
              <a:rPr lang="ko-KR" altLang="en-US" sz="3200" dirty="0" err="1"/>
              <a:t>산유지</a:t>
            </a:r>
            <a:r>
              <a:rPr lang="en-US" altLang="ko-KR" sz="3200" dirty="0"/>
              <a:t>(</a:t>
            </a:r>
            <a:r>
              <a:rPr lang="ko-KR" altLang="en-US" sz="3200" dirty="0"/>
              <a:t>産油地</a:t>
            </a:r>
            <a:r>
              <a:rPr lang="en-US" altLang="ko-KR" sz="3200" dirty="0"/>
              <a:t>)</a:t>
            </a:r>
            <a:r>
              <a:rPr lang="ko-KR" altLang="en-US" sz="3200" dirty="0"/>
              <a:t>나 그 근처에서 종종 발견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008" y="1957600"/>
            <a:ext cx="53017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2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천연 가스 수송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150829" y="1825625"/>
            <a:ext cx="5868971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천연 가스는 배관을 통해 가스 상태로 수송하거나 －</a:t>
            </a:r>
            <a:r>
              <a:rPr lang="en-US" altLang="ko-KR" dirty="0"/>
              <a:t>160℃</a:t>
            </a:r>
            <a:r>
              <a:rPr lang="ko-KR" altLang="en-US" dirty="0"/>
              <a:t>로 냉각하여 액화시킨 후에 유조선으로 수송한다</a:t>
            </a:r>
            <a:r>
              <a:rPr lang="en-US" altLang="ko-KR" dirty="0"/>
              <a:t>. </a:t>
            </a:r>
            <a:r>
              <a:rPr lang="ko-KR" altLang="en-US" dirty="0"/>
              <a:t>액체의 부피는 기체 부피의 약 </a:t>
            </a:r>
            <a:r>
              <a:rPr lang="en-US" altLang="ko-KR" dirty="0"/>
              <a:t>1/600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천연 가스는 고대로부터 사용되어 왔지만 원유가 </a:t>
            </a:r>
            <a:r>
              <a:rPr lang="ko-KR" altLang="en-US" dirty="0" err="1"/>
              <a:t>부족해짐에</a:t>
            </a:r>
            <a:r>
              <a:rPr lang="ko-KR" altLang="en-US" dirty="0"/>
              <a:t> 따라 주요공업국가가 </a:t>
            </a:r>
            <a:r>
              <a:rPr lang="ko-KR" altLang="en-US" dirty="0" err="1"/>
              <a:t>석유로부터</a:t>
            </a:r>
            <a:r>
              <a:rPr lang="ko-KR" altLang="en-US" dirty="0"/>
              <a:t> 가스를 생산하는 방법을 찾던 때인 </a:t>
            </a:r>
            <a:r>
              <a:rPr lang="en-US" altLang="ko-KR" dirty="0"/>
              <a:t>1960</a:t>
            </a:r>
            <a:r>
              <a:rPr lang="ko-KR" altLang="en-US" dirty="0" err="1"/>
              <a:t>년대말과</a:t>
            </a:r>
            <a:r>
              <a:rPr lang="ko-KR" altLang="en-US" dirty="0"/>
              <a:t> </a:t>
            </a:r>
            <a:r>
              <a:rPr lang="en-US" altLang="ko-KR" dirty="0"/>
              <a:t>1970</a:t>
            </a:r>
            <a:r>
              <a:rPr lang="ko-KR" altLang="en-US" dirty="0" err="1"/>
              <a:t>년대초에야</a:t>
            </a:r>
            <a:r>
              <a:rPr lang="ko-KR" altLang="en-US" dirty="0"/>
              <a:t> 비로소 중요한 에너지원으로 주목받기 시작했다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그후 천연 가스는 가정용과 공업용 연료로서</a:t>
            </a:r>
            <a:r>
              <a:rPr lang="en-US" altLang="ko-KR" dirty="0"/>
              <a:t>, </a:t>
            </a:r>
            <a:r>
              <a:rPr lang="ko-KR" altLang="en-US" dirty="0"/>
              <a:t>그리고 특히 미국과 러시아 연방에서는 화학물질의 제조원으로 사용하기 위해 더 많이 개발되었다</a:t>
            </a:r>
            <a:r>
              <a:rPr lang="en-US" altLang="ko-KR" dirty="0"/>
              <a:t>. </a:t>
            </a:r>
            <a:r>
              <a:rPr lang="ko-KR" altLang="en-US" dirty="0"/>
              <a:t>이러한 이유로 서유럽</a:t>
            </a:r>
            <a:r>
              <a:rPr lang="en-US" altLang="ko-KR" dirty="0"/>
              <a:t>, </a:t>
            </a:r>
            <a:r>
              <a:rPr lang="ko-KR" altLang="en-US" dirty="0"/>
              <a:t>러시아</a:t>
            </a:r>
            <a:r>
              <a:rPr lang="en-US" altLang="ko-KR" dirty="0"/>
              <a:t>, </a:t>
            </a:r>
            <a:r>
              <a:rPr lang="ko-KR" altLang="en-US" dirty="0"/>
              <a:t>인도네시아</a:t>
            </a:r>
            <a:r>
              <a:rPr lang="en-US" altLang="ko-KR" dirty="0"/>
              <a:t>, </a:t>
            </a:r>
            <a:r>
              <a:rPr lang="ko-KR" altLang="en-US" dirty="0"/>
              <a:t>오스트레일리아의 </a:t>
            </a:r>
            <a:r>
              <a:rPr lang="ko-KR" altLang="en-US" dirty="0" err="1"/>
              <a:t>외안</a:t>
            </a:r>
            <a:r>
              <a:rPr lang="en-US" altLang="ko-KR" dirty="0"/>
              <a:t>(</a:t>
            </a:r>
            <a:r>
              <a:rPr lang="ko-KR" altLang="en-US" dirty="0"/>
              <a:t>外岸</a:t>
            </a:r>
            <a:r>
              <a:rPr lang="en-US" altLang="ko-KR" dirty="0"/>
              <a:t>)</a:t>
            </a:r>
            <a:r>
              <a:rPr lang="ko-KR" altLang="en-US" dirty="0"/>
              <a:t>에서 대규모 천연 가스 지층이 발견되었다</a:t>
            </a:r>
            <a:r>
              <a:rPr lang="en-US" altLang="ko-KR" dirty="0"/>
              <a:t>(→ </a:t>
            </a:r>
            <a:r>
              <a:rPr lang="ko-KR" altLang="en-US" dirty="0"/>
              <a:t>액화 천연 가스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6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천연 가스의 이용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378" y="1864763"/>
            <a:ext cx="5128181" cy="3793726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1559" y="1307151"/>
            <a:ext cx="6212264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(1)</a:t>
            </a:r>
            <a:r>
              <a:rPr lang="ko-KR" altLang="en-US" dirty="0" smtClean="0"/>
              <a:t>장점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대기를 </a:t>
            </a:r>
            <a:r>
              <a:rPr lang="ko-KR" altLang="en-US" dirty="0"/>
              <a:t>오염시키지 </a:t>
            </a:r>
            <a:r>
              <a:rPr lang="ko-KR" altLang="en-US" dirty="0" smtClean="0"/>
              <a:t>않는다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(2)</a:t>
            </a:r>
            <a:r>
              <a:rPr lang="ko-KR" altLang="en-US" dirty="0" smtClean="0"/>
              <a:t>도시의 </a:t>
            </a:r>
            <a:r>
              <a:rPr lang="ko-KR" altLang="en-US" dirty="0"/>
              <a:t>가정용 난방 연료로 더욱 많이 쓰이게 될 것으로 </a:t>
            </a:r>
            <a:r>
              <a:rPr lang="ko-KR" altLang="en-US" dirty="0" smtClean="0"/>
              <a:t>예상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(3)</a:t>
            </a:r>
            <a:r>
              <a:rPr lang="ko-KR" altLang="en-US" dirty="0" smtClean="0"/>
              <a:t>세계의 </a:t>
            </a:r>
            <a:r>
              <a:rPr lang="ko-KR" altLang="en-US" dirty="0"/>
              <a:t>에너지 소비 구성을 보더라도 천연 가스의 비중은</a:t>
            </a:r>
            <a:r>
              <a:rPr lang="en-US" altLang="ko-KR" dirty="0"/>
              <a:t>, 1965</a:t>
            </a:r>
            <a:r>
              <a:rPr lang="ko-KR" altLang="en-US" dirty="0"/>
              <a:t>년에 </a:t>
            </a:r>
            <a:r>
              <a:rPr lang="en-US" altLang="ko-KR" dirty="0"/>
              <a:t>18%</a:t>
            </a:r>
            <a:r>
              <a:rPr lang="ko-KR" altLang="en-US" dirty="0"/>
              <a:t>이던 것이 </a:t>
            </a:r>
            <a:r>
              <a:rPr lang="en-US" altLang="ko-KR" dirty="0"/>
              <a:t>1985</a:t>
            </a:r>
            <a:r>
              <a:rPr lang="ko-KR" altLang="en-US" dirty="0"/>
              <a:t>년에는 약 </a:t>
            </a:r>
            <a:r>
              <a:rPr lang="en-US" altLang="ko-KR" dirty="0"/>
              <a:t>25%</a:t>
            </a:r>
            <a:r>
              <a:rPr lang="ko-KR" altLang="en-US" dirty="0"/>
              <a:t>로 증가하였고</a:t>
            </a:r>
            <a:r>
              <a:rPr lang="en-US" altLang="ko-KR" dirty="0"/>
              <a:t>, </a:t>
            </a:r>
            <a:r>
              <a:rPr lang="ko-KR" altLang="en-US" dirty="0"/>
              <a:t>나날이 증가를 거듭하고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3378" y="5954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우리나라의 경우</a:t>
            </a:r>
            <a:r>
              <a:rPr lang="en-US" altLang="ko-KR" dirty="0"/>
              <a:t>, </a:t>
            </a:r>
            <a:r>
              <a:rPr lang="ko-KR" altLang="en-US" dirty="0"/>
              <a:t>각 지역의 도시가스공사에서 주택들에 연료가 될 천연가스를 공급한다</a:t>
            </a:r>
          </a:p>
        </p:txBody>
      </p:sp>
    </p:spTree>
    <p:extLst>
      <p:ext uri="{BB962C8B-B14F-4D97-AF65-F5344CB8AC3E}">
        <p14:creationId xmlns:p14="http://schemas.microsoft.com/office/powerpoint/2010/main" val="872217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천연 가스 버스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6367"/>
            <a:ext cx="5181600" cy="344985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천연가스의 </a:t>
            </a:r>
            <a:r>
              <a:rPr lang="ko-KR" altLang="en-US" dirty="0"/>
              <a:t>연소물은 대부분 이산화탄소와 물이기 때문에 대체로 친환경적인 연료에 해당된다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865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</a:t>
            </a:r>
            <a:r>
              <a:rPr lang="ko-KR" altLang="en-US" dirty="0" err="1"/>
              <a:t>가</a:t>
            </a:r>
            <a:r>
              <a:rPr lang="ko-KR" altLang="en-US" dirty="0" err="1" smtClean="0"/>
              <a:t>스렌인지</a:t>
            </a:r>
            <a:r>
              <a:rPr lang="ko-KR" altLang="en-US" dirty="0" smtClean="0"/>
              <a:t> 보급 </a:t>
            </a:r>
            <a:r>
              <a:rPr lang="en-US" altLang="ko-KR" dirty="0" smtClean="0"/>
              <a:t>90%</a:t>
            </a:r>
            <a:br>
              <a:rPr lang="en-US" altLang="ko-KR" dirty="0" smtClean="0"/>
            </a:br>
            <a:r>
              <a:rPr lang="en-US" altLang="ko-KR" dirty="0" smtClean="0"/>
              <a:t>LPG (</a:t>
            </a:r>
            <a:r>
              <a:rPr lang="ko-KR" altLang="en-US" dirty="0" smtClean="0"/>
              <a:t>액화석유가스</a:t>
            </a:r>
            <a:r>
              <a:rPr lang="en-US" altLang="ko-KR" dirty="0" smtClean="0"/>
              <a:t>) LNG (</a:t>
            </a:r>
            <a:r>
              <a:rPr lang="ko-KR" altLang="en-US" dirty="0" smtClean="0"/>
              <a:t>액화천연가스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3633" y="1936114"/>
            <a:ext cx="5586167" cy="4130359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연료의 불완전연소로 유해가스가 가장 많이 발생하며</a:t>
            </a:r>
            <a:r>
              <a:rPr lang="en-US" altLang="ko-KR" dirty="0"/>
              <a:t>, </a:t>
            </a:r>
            <a:r>
              <a:rPr lang="ko-KR" altLang="en-US" dirty="0"/>
              <a:t>이외에도 음식물 조리과정 중에 가열되거나 타면서 발생하는 연기와 그을음 역시 실내공기질을 저해하는 주요 원인이 된다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091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건강에 미치는 영향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17337"/>
            <a:ext cx="5181600" cy="3691244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LPG</a:t>
            </a:r>
            <a:r>
              <a:rPr lang="ko-KR" altLang="en-US" dirty="0"/>
              <a:t>나 </a:t>
            </a:r>
            <a:r>
              <a:rPr lang="en-US" altLang="ko-KR" dirty="0"/>
              <a:t>LNG </a:t>
            </a:r>
            <a:r>
              <a:rPr lang="ko-KR" altLang="en-US" dirty="0"/>
              <a:t>모두 산소가 부족한 조리환경에서는 불완전연소가 발생하며</a:t>
            </a:r>
            <a:r>
              <a:rPr lang="en-US" altLang="ko-KR" dirty="0"/>
              <a:t>, </a:t>
            </a:r>
            <a:r>
              <a:rPr lang="ko-KR" altLang="en-US" dirty="0"/>
              <a:t>이 경우에는 이산화탄소나 일산화탄소가 발생하게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일산화탄소는 </a:t>
            </a:r>
            <a:r>
              <a:rPr lang="ko-KR" altLang="en-US" dirty="0"/>
              <a:t>무색</a:t>
            </a:r>
            <a:r>
              <a:rPr lang="en-US" altLang="ko-KR" dirty="0"/>
              <a:t>·</a:t>
            </a:r>
            <a:r>
              <a:rPr lang="ko-KR" altLang="en-US" dirty="0"/>
              <a:t>무취의 기체로</a:t>
            </a:r>
            <a:r>
              <a:rPr lang="en-US" altLang="ko-KR" dirty="0"/>
              <a:t>, </a:t>
            </a:r>
            <a:r>
              <a:rPr lang="ko-KR" altLang="en-US" dirty="0" err="1"/>
              <a:t>흡입시에는</a:t>
            </a:r>
            <a:r>
              <a:rPr lang="ko-KR" altLang="en-US" dirty="0"/>
              <a:t> 혈액내의 혈색소</a:t>
            </a:r>
            <a:r>
              <a:rPr lang="en-US" altLang="ko-KR" dirty="0"/>
              <a:t>(</a:t>
            </a:r>
            <a:r>
              <a:rPr lang="ko-KR" altLang="en-US" dirty="0"/>
              <a:t>헤모글로빈</a:t>
            </a:r>
            <a:r>
              <a:rPr lang="en-US" altLang="ko-KR" dirty="0"/>
              <a:t>)</a:t>
            </a:r>
            <a:r>
              <a:rPr lang="ko-KR" altLang="en-US" dirty="0"/>
              <a:t>와 단단히 결합하여</a:t>
            </a:r>
            <a:r>
              <a:rPr lang="en-US" altLang="ko-KR" dirty="0"/>
              <a:t>, </a:t>
            </a:r>
            <a:r>
              <a:rPr lang="ko-KR" altLang="en-US" dirty="0"/>
              <a:t>산소를 몸속 조직으로 전달하지 못하게 만든다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/>
              <a:t>주방 조리과정에서 노출되는 일산화탄소 양은 일산화탄소 중독을 유발할 정도로 노출되지 않는다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빈혈이나 천식</a:t>
            </a:r>
            <a:r>
              <a:rPr lang="en-US" altLang="ko-KR" dirty="0"/>
              <a:t>, </a:t>
            </a:r>
            <a:r>
              <a:rPr lang="ko-KR" altLang="en-US" dirty="0"/>
              <a:t>만성폐쇄성폐질환자들과 같이 호흡기계 질환자들에서 호흡곤란을 유발할 수 있어</a:t>
            </a:r>
            <a:r>
              <a:rPr lang="en-US" altLang="ko-KR" dirty="0"/>
              <a:t>, </a:t>
            </a:r>
            <a:r>
              <a:rPr lang="ko-KR" altLang="en-US" dirty="0"/>
              <a:t>주의가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79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계획서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070" y="1986756"/>
            <a:ext cx="9813303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예방 및 관리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377" y="1533394"/>
            <a:ext cx="10669159" cy="51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50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산업 혁명</a:t>
            </a:r>
            <a:r>
              <a:rPr lang="en-US" altLang="ko-KR" dirty="0" smtClean="0"/>
              <a:t>-</a:t>
            </a:r>
            <a:r>
              <a:rPr lang="ko-KR" altLang="en-US" dirty="0" smtClean="0"/>
              <a:t>증기 기관의 설계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683" y="1825625"/>
            <a:ext cx="4664634" cy="4351338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161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화력 </a:t>
            </a:r>
            <a:r>
              <a:rPr lang="ko-KR" altLang="en-US" dirty="0" smtClean="0"/>
              <a:t>발전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1085" y="1140643"/>
            <a:ext cx="5627802" cy="5250730"/>
          </a:xfrm>
          <a:prstGeom prst="rect">
            <a:avLst/>
          </a:prstGeo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018095"/>
            <a:ext cx="5181600" cy="515886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(1)</a:t>
            </a:r>
            <a:r>
              <a:rPr lang="ko-KR" altLang="en-US" dirty="0" smtClean="0"/>
              <a:t>석탄 </a:t>
            </a:r>
            <a:r>
              <a:rPr lang="ko-KR" altLang="en-US" dirty="0"/>
              <a:t>또는 석유를 연료로 사용하여</a:t>
            </a:r>
            <a:r>
              <a:rPr lang="en-US" altLang="ko-KR" dirty="0"/>
              <a:t>, </a:t>
            </a:r>
            <a:r>
              <a:rPr lang="ko-KR" altLang="en-US" dirty="0"/>
              <a:t>연료의 화학 에너지를 전기 에너지로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(2)</a:t>
            </a:r>
            <a:r>
              <a:rPr lang="ko-KR" altLang="en-US" dirty="0" smtClean="0"/>
              <a:t>석탄</a:t>
            </a:r>
            <a:r>
              <a:rPr lang="en-US" altLang="ko-KR" dirty="0"/>
              <a:t>, </a:t>
            </a:r>
            <a:r>
              <a:rPr lang="ko-KR" altLang="en-US" dirty="0"/>
              <a:t>석유</a:t>
            </a:r>
            <a:r>
              <a:rPr lang="en-US" altLang="ko-KR" dirty="0"/>
              <a:t>, </a:t>
            </a:r>
            <a:r>
              <a:rPr lang="ko-KR" altLang="en-US" dirty="0"/>
              <a:t>천연가스와 같은 화석 연료를 태워서 나온 열로 보일러에서 물을 끓여 고온</a:t>
            </a:r>
            <a:r>
              <a:rPr lang="en-US" altLang="ko-KR" dirty="0"/>
              <a:t>·</a:t>
            </a:r>
            <a:r>
              <a:rPr lang="ko-KR" altLang="en-US" dirty="0"/>
              <a:t>고압의 증기를 만들고</a:t>
            </a:r>
            <a:r>
              <a:rPr lang="en-US" altLang="ko-KR" dirty="0"/>
              <a:t>, </a:t>
            </a:r>
            <a:r>
              <a:rPr lang="ko-KR" altLang="en-US" dirty="0"/>
              <a:t>이 증기로 발전기를 돌려 전기를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 smtClean="0"/>
              <a:t>(3)</a:t>
            </a:r>
            <a:r>
              <a:rPr lang="ko-KR" altLang="en-US" dirty="0" smtClean="0"/>
              <a:t>보일러는 </a:t>
            </a:r>
            <a:r>
              <a:rPr lang="ko-KR" altLang="en-US" dirty="0"/>
              <a:t>물을 증기로 바꾸는 장치이며</a:t>
            </a:r>
            <a:r>
              <a:rPr lang="en-US" altLang="ko-KR" dirty="0"/>
              <a:t>, </a:t>
            </a:r>
            <a:r>
              <a:rPr lang="ko-KR" altLang="en-US" dirty="0"/>
              <a:t>주전자와 같은 곳에서 분출하는 높은 그 증기를 여러 겹의 프로펠러 형상을 한 터빈 안을 통과시켜 고속</a:t>
            </a:r>
            <a:r>
              <a:rPr lang="en-US" altLang="ko-KR" dirty="0"/>
              <a:t>(3,600 rpm)</a:t>
            </a:r>
            <a:r>
              <a:rPr lang="ko-KR" altLang="en-US" dirty="0"/>
              <a:t>의 회전력을 얻어 같은 축에 연결된 발전기를 회전시킴으로써 전기를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024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신재생 에너지  </a:t>
            </a:r>
            <a:r>
              <a:rPr lang="en-US" altLang="ko-KR" dirty="0" smtClean="0"/>
              <a:t>New Renewable Energy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(1) </a:t>
            </a:r>
            <a:r>
              <a:rPr lang="ko-KR" altLang="en-US" dirty="0" err="1" smtClean="0"/>
              <a:t>신에너지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재생 에너지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21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빅데이터의 특징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725" y="2080148"/>
            <a:ext cx="69946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42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2045"/>
            <a:ext cx="10515600" cy="52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8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434" y="365125"/>
            <a:ext cx="716437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35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812" y="1825625"/>
            <a:ext cx="84841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5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전류의 생성 원리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1910556"/>
            <a:ext cx="5715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2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경기장 지붕을 이용한 태양열 발전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520" y="2101056"/>
            <a:ext cx="788080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0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849" y="377842"/>
            <a:ext cx="1058630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11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389" y="1825625"/>
            <a:ext cx="65372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57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250" y="2129631"/>
            <a:ext cx="6667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04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연료 전지의 구조 및 원리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91" y="1825625"/>
            <a:ext cx="94833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6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연료 전지의 이용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197" y="1825625"/>
            <a:ext cx="6535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45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2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773000"/>
            <a:ext cx="9964131" cy="55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48412"/>
            <a:ext cx="10436258" cy="53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987" y="524725"/>
            <a:ext cx="10800312" cy="57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80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1240</Words>
  <Application>Microsoft Office PowerPoint</Application>
  <PresentationFormat>와이드스크린</PresentationFormat>
  <Paragraphs>122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7" baseType="lpstr">
      <vt:lpstr>맑은 고딕</vt:lpstr>
      <vt:lpstr>Arial</vt:lpstr>
      <vt:lpstr>Office 테마</vt:lpstr>
      <vt:lpstr>   에너지의 이해</vt:lpstr>
      <vt:lpstr>PowerPoint 프레젠테이션</vt:lpstr>
      <vt:lpstr>PowerPoint 프레젠테이션</vt:lpstr>
      <vt:lpstr>2022년 3월 현재</vt:lpstr>
      <vt:lpstr>수업 계획서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제1편 에너지와 신재생 에너지</vt:lpstr>
      <vt:lpstr>01장. 서론</vt:lpstr>
      <vt:lpstr>PowerPoint 프레젠테이션</vt:lpstr>
      <vt:lpstr>불</vt:lpstr>
      <vt:lpstr>부싯돌</vt:lpstr>
      <vt:lpstr>PowerPoint 프레젠테이션</vt:lpstr>
      <vt:lpstr>연소</vt:lpstr>
      <vt:lpstr>PowerPoint 프레젠테이션</vt:lpstr>
      <vt:lpstr>타는 물질에 공기가 없을 때(왼쪽)와 있을 때(오른쪽)의 모습.  물질이 타려면 산소가 있어야 한다.</vt:lpstr>
      <vt:lpstr>PowerPoint 프레젠테이션</vt:lpstr>
      <vt:lpstr>불꽃의 온도 차이 실험</vt:lpstr>
      <vt:lpstr>불완전 연소로 생기는 연기</vt:lpstr>
      <vt:lpstr>프로판 가스의 완전 연소</vt:lpstr>
      <vt:lpstr>프로판 가스의 불완전 연소</vt:lpstr>
      <vt:lpstr>화석 연료</vt:lpstr>
      <vt:lpstr>PowerPoint 프레젠테이션</vt:lpstr>
      <vt:lpstr>석탄 Coal, 石炭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인류의 에너지 자원 소비량 변화  (출처 : 에너지 관리 공단)</vt:lpstr>
      <vt:lpstr>석탄의 종류-탄소의 비율에 따라 구분</vt:lpstr>
      <vt:lpstr>PowerPoint 프레젠테이션</vt:lpstr>
      <vt:lpstr>석탄의 생성 시기 </vt:lpstr>
      <vt:lpstr>석탄이 만들어지기 위한 충족 환경 </vt:lpstr>
      <vt:lpstr>연탄</vt:lpstr>
      <vt:lpstr>연탄 제조 과정</vt:lpstr>
      <vt:lpstr>PowerPoint 프레젠테이션</vt:lpstr>
      <vt:lpstr>PowerPoint 프레젠테이션</vt:lpstr>
      <vt:lpstr>천연 가스</vt:lpstr>
      <vt:lpstr>천연 가스 시추 작업   천연 가스는 산유지(産油地)나 그 근처에서 종종 발견</vt:lpstr>
      <vt:lpstr>천연 가스 수송</vt:lpstr>
      <vt:lpstr>천연 가스의 이용</vt:lpstr>
      <vt:lpstr>천연 가스 버스 </vt:lpstr>
      <vt:lpstr>1991년 가스렌인지 보급 90% LPG (액화석유가스) LNG (액화천연가스)</vt:lpstr>
      <vt:lpstr>건강에 미치는 영향</vt:lpstr>
      <vt:lpstr>예방 및 관리</vt:lpstr>
      <vt:lpstr>산업 혁명-증기 기관의 설계</vt:lpstr>
      <vt:lpstr>화력 발전  </vt:lpstr>
      <vt:lpstr>신재생 에너지  New Renewable Energy</vt:lpstr>
      <vt:lpstr>빅데이터의 특징</vt:lpstr>
      <vt:lpstr>PowerPoint 프레젠테이션</vt:lpstr>
      <vt:lpstr>PowerPoint 프레젠테이션</vt:lpstr>
      <vt:lpstr>PowerPoint 프레젠테이션</vt:lpstr>
      <vt:lpstr>전류의 생성 원리</vt:lpstr>
      <vt:lpstr>경기장 지붕을 이용한 태양열 발전</vt:lpstr>
      <vt:lpstr>PowerPoint 프레젠테이션</vt:lpstr>
      <vt:lpstr>PowerPoint 프레젠테이션</vt:lpstr>
      <vt:lpstr>연료 전지의 구조 및 원리</vt:lpstr>
      <vt:lpstr>연료 전지의 이용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학생01</dc:creator>
  <cp:lastModifiedBy>학생01</cp:lastModifiedBy>
  <cp:revision>108</cp:revision>
  <dcterms:created xsi:type="dcterms:W3CDTF">2022-02-17T12:24:07Z</dcterms:created>
  <dcterms:modified xsi:type="dcterms:W3CDTF">2022-03-09T19:51:43Z</dcterms:modified>
</cp:coreProperties>
</file>